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2"/>
  </p:notesMasterIdLst>
  <p:handoutMasterIdLst>
    <p:handoutMasterId r:id="rId13"/>
  </p:handoutMasterIdLst>
  <p:sldIdLst>
    <p:sldId id="4459" r:id="rId2"/>
    <p:sldId id="4460" r:id="rId3"/>
    <p:sldId id="4478" r:id="rId4"/>
    <p:sldId id="4489" r:id="rId5"/>
    <p:sldId id="4484" r:id="rId6"/>
    <p:sldId id="4487" r:id="rId7"/>
    <p:sldId id="4488" r:id="rId8"/>
    <p:sldId id="4490" r:id="rId9"/>
    <p:sldId id="4491" r:id="rId10"/>
    <p:sldId id="4483" r:id="rId11"/>
  </p:sldIdLst>
  <p:sldSz cx="12858750" cy="7232650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E4F"/>
    <a:srgbClr val="73DB29"/>
    <a:srgbClr val="FED40D"/>
    <a:srgbClr val="3AD1B5"/>
    <a:srgbClr val="3F3F3F"/>
    <a:srgbClr val="900000"/>
    <a:srgbClr val="333F50"/>
    <a:srgbClr val="CA8F45"/>
    <a:srgbClr val="D14E5B"/>
    <a:srgbClr val="4BC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5274" autoAdjust="0"/>
  </p:normalViewPr>
  <p:slideViewPr>
    <p:cSldViewPr>
      <p:cViewPr varScale="1">
        <p:scale>
          <a:sx n="79" d="100"/>
          <a:sy n="79" d="100"/>
        </p:scale>
        <p:origin x="552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9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8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0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5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00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20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291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59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2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3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762251" y="3642003"/>
            <a:ext cx="73342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周报</a:t>
            </a:r>
            <a:endParaRPr lang="en-US" altLang="zh-CN" sz="9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2916115" y="5488533"/>
            <a:ext cx="7026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袁深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2786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3472309"/>
          </a:xfrm>
          <a:prstGeom prst="rect">
            <a:avLst/>
          </a:prstGeom>
          <a:effectLst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057402" y="3851553"/>
            <a:ext cx="874394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YOU </a:t>
            </a: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4768237" y="5581412"/>
            <a:ext cx="332227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27646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917207" cy="723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s_1"/>
          <p:cNvSpPr txBox="1"/>
          <p:nvPr>
            <p:custDataLst>
              <p:tags r:id="rId2"/>
            </p:custDataLst>
          </p:nvPr>
        </p:nvSpPr>
        <p:spPr>
          <a:xfrm>
            <a:off x="1243487" y="1113625"/>
            <a:ext cx="243023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>
            <a:off x="1255761" y="2129286"/>
            <a:ext cx="240568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614900" y="587747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614900" y="1452268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MH_Other_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614900" y="2345391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20" name="MH_Text_1"/>
          <p:cNvSpPr/>
          <p:nvPr>
            <p:custDataLst>
              <p:tags r:id="rId7"/>
            </p:custDataLst>
          </p:nvPr>
        </p:nvSpPr>
        <p:spPr>
          <a:xfrm>
            <a:off x="6573391" y="701526"/>
            <a:ext cx="270607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8"/>
            </p:custDataLst>
          </p:nvPr>
        </p:nvSpPr>
        <p:spPr>
          <a:xfrm>
            <a:off x="6573391" y="1528093"/>
            <a:ext cx="316835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Poisson Process</a:t>
            </a:r>
          </a:p>
        </p:txBody>
      </p:sp>
      <p:sp>
        <p:nvSpPr>
          <p:cNvPr id="22" name="MH_Text_3"/>
          <p:cNvSpPr/>
          <p:nvPr>
            <p:custDataLst>
              <p:tags r:id="rId9"/>
            </p:custDataLst>
          </p:nvPr>
        </p:nvSpPr>
        <p:spPr>
          <a:xfrm>
            <a:off x="6573391" y="2459170"/>
            <a:ext cx="446449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Intensity function</a:t>
            </a:r>
            <a:r>
              <a:rPr lang="zh-CN" altLang="en-US" sz="32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的推导</a:t>
            </a:r>
          </a:p>
        </p:txBody>
      </p:sp>
      <p:sp>
        <p:nvSpPr>
          <p:cNvPr id="12" name="MH_Other_1">
            <a:extLst>
              <a:ext uri="{FF2B5EF4-FFF2-40B4-BE49-F238E27FC236}">
                <a16:creationId xmlns:a16="http://schemas.microsoft.com/office/drawing/2014/main" id="{31D8A319-6380-4843-9A5C-01FBD8A8BD6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614900" y="3267116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3" name="MH_Other_2">
            <a:extLst>
              <a:ext uri="{FF2B5EF4-FFF2-40B4-BE49-F238E27FC236}">
                <a16:creationId xmlns:a16="http://schemas.microsoft.com/office/drawing/2014/main" id="{C44688A8-CEF5-44E3-B139-1C3861909EA8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5593404" y="4136181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15" name="MH_Other_3">
            <a:extLst>
              <a:ext uri="{FF2B5EF4-FFF2-40B4-BE49-F238E27FC236}">
                <a16:creationId xmlns:a16="http://schemas.microsoft.com/office/drawing/2014/main" id="{64DCCD99-1FD4-419E-93E5-B83426B64820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5614900" y="4991761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18" name="MH_Text_1">
            <a:extLst>
              <a:ext uri="{FF2B5EF4-FFF2-40B4-BE49-F238E27FC236}">
                <a16:creationId xmlns:a16="http://schemas.microsoft.com/office/drawing/2014/main" id="{D1A884F1-15B8-46BB-BF65-CF8232DB15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73391" y="3380895"/>
            <a:ext cx="446449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Learning TPPs</a:t>
            </a: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MLE</a:t>
            </a:r>
          </a:p>
        </p:txBody>
      </p:sp>
      <p:sp>
        <p:nvSpPr>
          <p:cNvPr id="19" name="MH_Text_2">
            <a:extLst>
              <a:ext uri="{FF2B5EF4-FFF2-40B4-BE49-F238E27FC236}">
                <a16:creationId xmlns:a16="http://schemas.microsoft.com/office/drawing/2014/main" id="{EB352D91-3510-4E1A-A9AA-0BBEC41EE6B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51895" y="4249961"/>
            <a:ext cx="527808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Simulation</a:t>
            </a:r>
            <a:r>
              <a:rPr lang="zh-CN" altLang="en-US" sz="3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Inverse method</a:t>
            </a:r>
          </a:p>
        </p:txBody>
      </p:sp>
      <p:sp>
        <p:nvSpPr>
          <p:cNvPr id="23" name="MH_Text_3">
            <a:extLst>
              <a:ext uri="{FF2B5EF4-FFF2-40B4-BE49-F238E27FC236}">
                <a16:creationId xmlns:a16="http://schemas.microsoft.com/office/drawing/2014/main" id="{C9AE66D4-B2D1-4282-BA42-D832C54CC28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573390" y="5105539"/>
            <a:ext cx="590382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D-dimensional Hawkes process</a:t>
            </a:r>
          </a:p>
        </p:txBody>
      </p:sp>
      <p:sp>
        <p:nvSpPr>
          <p:cNvPr id="24" name="MH_Other_1">
            <a:extLst>
              <a:ext uri="{FF2B5EF4-FFF2-40B4-BE49-F238E27FC236}">
                <a16:creationId xmlns:a16="http://schemas.microsoft.com/office/drawing/2014/main" id="{7A883DA0-503D-427D-9032-18271EB37C88}"/>
              </a:ext>
            </a:extLst>
          </p:cNvPr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5593404" y="5843384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25" name="MH_Text_1">
            <a:extLst>
              <a:ext uri="{FF2B5EF4-FFF2-40B4-BE49-F238E27FC236}">
                <a16:creationId xmlns:a16="http://schemas.microsoft.com/office/drawing/2014/main" id="{0C970007-C411-4A3B-829F-D65BD63BB44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551895" y="5957163"/>
            <a:ext cx="59038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Hawkes process</a:t>
            </a: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的三种仿真方法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7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89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19153" y="1828206"/>
            <a:ext cx="9858022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看完了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tutorial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，但是有很多看不懂的地方。在这个过程中发现概率论的一些基础知识记不太清了，于是重温了一下概率论课本。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Poisson Process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是最简单的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Point Process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之一，但是书上只简单的介绍了泊松分布，于是去网上补充了关于这方面的基础知识。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接下来打算把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tutorial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里提到的论文研读一下。</a:t>
            </a:r>
            <a:endParaRPr lang="en-GB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96727" y="44797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7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29376" y="1744117"/>
            <a:ext cx="5184575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Poisson Process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有两种，分别是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Homogeneous Poisson process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Inhomogeneous Poisson process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。区别在于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Intensity function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是否会随时间变化。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仿真一个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homogeneous Poisson process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很简单。设随机变量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为连续两个事件间隔时间，那么它符合指数分布。假设其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Intensity function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等于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λ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，则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的概率密度函数和分布函数如左图。对分布函数求反，从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uniform(0,1)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采样出一个数来，带入到反函数中，就能采样出间隔时间。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96727" y="509527"/>
            <a:ext cx="583264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Poisson Process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6A3DB2-A623-404F-9096-42719977E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79" t="17962" r="35440" b="57965"/>
          <a:stretch/>
        </p:blipFill>
        <p:spPr>
          <a:xfrm>
            <a:off x="884759" y="1299077"/>
            <a:ext cx="3816424" cy="17411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3D10EC-1F7E-4254-AD62-D95709A4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9" t="64933" r="34880" b="7046"/>
          <a:stretch/>
        </p:blipFill>
        <p:spPr>
          <a:xfrm>
            <a:off x="1244799" y="2836295"/>
            <a:ext cx="4032448" cy="20266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F5CE37-4527-4597-B152-F54B6358F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99" t="47845" r="37679" b="35230"/>
          <a:stretch/>
        </p:blipFill>
        <p:spPr>
          <a:xfrm>
            <a:off x="1328060" y="4849452"/>
            <a:ext cx="3384376" cy="12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6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29375" y="2385218"/>
            <a:ext cx="510147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假设在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时刻之前已经发生了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(…, tn-1,tn)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因为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是一个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infinitisemal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interval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，而对于一条序列，同一个时间点上只有一个事件，那么在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里要么有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个点要么有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个点。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因此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N(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t+dt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)-N(t)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的期望就是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tn+1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[t,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t+dt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内发生的概率。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96727" y="509527"/>
            <a:ext cx="583264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Intensity function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的推导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0F24BF-0934-4B1C-9D8B-EE3F63F20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1" t="44802" r="33357" b="23160"/>
          <a:stretch/>
        </p:blipFill>
        <p:spPr>
          <a:xfrm>
            <a:off x="740742" y="2104157"/>
            <a:ext cx="501229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35630" y="2176165"/>
            <a:ext cx="505273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MLE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的最后一项指的是在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T]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内没有事件发生的概率，这一项是因为整个观察到的序列时间段是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[0, T]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，而不是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[0, 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，同时没有观察到事件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tl+1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T]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发生，因此要乘上在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T]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内没有事件发生的概率。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96727" y="509527"/>
            <a:ext cx="583264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Learning TPPs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8618F-F771-4A17-920E-450285924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0" t="31086" r="26479" b="32077"/>
          <a:stretch/>
        </p:blipFill>
        <p:spPr>
          <a:xfrm>
            <a:off x="344699" y="2032149"/>
            <a:ext cx="5832648" cy="24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2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20606" y="2185787"/>
            <a:ext cx="510147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Inverse method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的难点在于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2.b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，因为需要求得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integrated conditional intensity function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的反函数。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如果该函数是不可逆的，可能在某些区间上保持不变，该算法仍然可行。因为取到这些点的概率为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0.</a:t>
            </a: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这里有不明白的地方，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的取值范围为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[0, +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∞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integrated conditional intensity function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的反函数的定义域为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[0, 1]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，这样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不就超出范围了么？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658158" y="504855"/>
            <a:ext cx="583264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Simulation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Inverse method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E40236-C9A7-41E1-8AC3-12BE0C896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99" t="16150" r="29839" b="73894"/>
          <a:stretch/>
        </p:blipFill>
        <p:spPr>
          <a:xfrm>
            <a:off x="452711" y="2680221"/>
            <a:ext cx="5472608" cy="720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8E68A0-E09F-44CA-B959-1E1D5E122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9" t="76881" r="33200" b="5198"/>
          <a:stretch/>
        </p:blipFill>
        <p:spPr>
          <a:xfrm>
            <a:off x="658158" y="3179822"/>
            <a:ext cx="536059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4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76847" y="5087476"/>
            <a:ext cx="90010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D-dimensional Hawkes process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的介绍有点搞不明白。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impact function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的脚标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dv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代表类型为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的事件和类型为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的事件，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中脚标代表第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个维度或过程。这两个表述是不是矛盾呢？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96727" y="509527"/>
            <a:ext cx="583264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D-dimensional Hawkes process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D85CD-C198-4929-AE3D-7A0CFDDB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9" t="17962" r="20879" b="12166"/>
          <a:stretch/>
        </p:blipFill>
        <p:spPr>
          <a:xfrm>
            <a:off x="6285359" y="718763"/>
            <a:ext cx="5671030" cy="3826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87D73F-A226-4FB6-B892-F1A25E03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39" t="15045" r="21439" b="7045"/>
          <a:stretch/>
        </p:blipFill>
        <p:spPr>
          <a:xfrm>
            <a:off x="902361" y="915405"/>
            <a:ext cx="4779362" cy="36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29376" y="1299077"/>
            <a:ext cx="5101472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Hawkes process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的三种仿真方法的运行时间的比较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对这个结果有些疑问，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Branch Clustering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采用了递归的思想，对于每个产生的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point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都要进行一次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inhomogeneous Poisson process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仿真，直觉上比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Thinning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要慢。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不过我觉得可以这样解释，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Thinning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在确定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new event type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时，需要计算</a:t>
            </a:r>
            <a:r>
              <a:rPr lang="el-GR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λ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</a:t>
            </a:r>
            <a:r>
              <a:rPr lang="el-GR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ti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，这个的计算需要将之前的所有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event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累加，很花费时间，除此之外还需计算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m(t)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，所以比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Branch clustering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慢得多。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FastThinning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中改进了这两个地方，理论上花的时间变少了，但是还是比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Branch clustering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慢得多，不太理解这里。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/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96727" y="509527"/>
            <a:ext cx="583264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Hawkes process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的三种仿真方法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77E51-ACAC-4301-AD23-1322AA5D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4" t="25700" r="22774" b="18714"/>
          <a:stretch/>
        </p:blipFill>
        <p:spPr>
          <a:xfrm>
            <a:off x="1100783" y="1230817"/>
            <a:ext cx="4176464" cy="25073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1B1920-27DE-4E1C-A9D5-0EE973DCB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80" t="35294" r="28719" b="55974"/>
          <a:stretch/>
        </p:blipFill>
        <p:spPr>
          <a:xfrm>
            <a:off x="1105531" y="4863699"/>
            <a:ext cx="5040560" cy="6315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C31B1B-3E00-441C-8022-F54E8EF10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0" t="56259" r="33759" b="38339"/>
          <a:stretch/>
        </p:blipFill>
        <p:spPr>
          <a:xfrm>
            <a:off x="1100783" y="4094773"/>
            <a:ext cx="4176464" cy="3906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D139D-A885-4CF4-9EBD-EE4F1B61CF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79" t="77579" r="21439" b="9180"/>
          <a:stretch/>
        </p:blipFill>
        <p:spPr>
          <a:xfrm>
            <a:off x="1017490" y="5678434"/>
            <a:ext cx="7056784" cy="9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D1B5"/>
      </a:accent1>
      <a:accent2>
        <a:srgbClr val="FED403"/>
      </a:accent2>
      <a:accent3>
        <a:srgbClr val="73D329"/>
      </a:accent3>
      <a:accent4>
        <a:srgbClr val="F66E4F"/>
      </a:accent4>
      <a:accent5>
        <a:srgbClr val="3AD1B5"/>
      </a:accent5>
      <a:accent6>
        <a:srgbClr val="FED403"/>
      </a:accent6>
      <a:hlink>
        <a:srgbClr val="73D329"/>
      </a:hlink>
      <a:folHlink>
        <a:srgbClr val="F66E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699</Words>
  <Application>Microsoft Office PowerPoint</Application>
  <PresentationFormat>自定义</PresentationFormat>
  <Paragraphs>57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Arial</vt:lpstr>
      <vt:lpstr>Arial Black</vt:lpstr>
      <vt:lpstr>Calibri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bt230</dc:title>
  <dc:creator/>
  <cp:lastModifiedBy/>
  <cp:revision>1</cp:revision>
  <dcterms:created xsi:type="dcterms:W3CDTF">2016-11-30T11:55:25Z</dcterms:created>
  <dcterms:modified xsi:type="dcterms:W3CDTF">2021-01-04T02:56:18Z</dcterms:modified>
</cp:coreProperties>
</file>